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  <p:sldMasterId id="2147483698" r:id="rId4"/>
    <p:sldMasterId id="2147483782" r:id="rId5"/>
  </p:sldMasterIdLst>
  <p:sldIdLst>
    <p:sldId id="256" r:id="rId6"/>
    <p:sldId id="300" r:id="rId7"/>
    <p:sldId id="298" r:id="rId8"/>
    <p:sldId id="301" r:id="rId9"/>
    <p:sldId id="302" r:id="rId10"/>
    <p:sldId id="437" r:id="rId11"/>
    <p:sldId id="268" r:id="rId12"/>
    <p:sldId id="258" r:id="rId13"/>
    <p:sldId id="266" r:id="rId14"/>
    <p:sldId id="303" r:id="rId15"/>
    <p:sldId id="304" r:id="rId16"/>
    <p:sldId id="305" r:id="rId17"/>
    <p:sldId id="267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276" r:id="rId27"/>
    <p:sldId id="277" r:id="rId28"/>
    <p:sldId id="278" r:id="rId29"/>
    <p:sldId id="279" r:id="rId30"/>
    <p:sldId id="314" r:id="rId31"/>
    <p:sldId id="315" r:id="rId32"/>
    <p:sldId id="317" r:id="rId33"/>
    <p:sldId id="318" r:id="rId34"/>
    <p:sldId id="319" r:id="rId35"/>
    <p:sldId id="321" r:id="rId36"/>
    <p:sldId id="322" r:id="rId37"/>
    <p:sldId id="323" r:id="rId38"/>
    <p:sldId id="324" r:id="rId39"/>
    <p:sldId id="325" r:id="rId40"/>
    <p:sldId id="438" r:id="rId41"/>
    <p:sldId id="439" r:id="rId42"/>
    <p:sldId id="440" r:id="rId43"/>
    <p:sldId id="441" r:id="rId44"/>
    <p:sldId id="31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3EC0CC32-16EB-421A-AB04-6CFE689F078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smtClean="0">
                <a:solidFill>
                  <a:srgbClr val="D9520F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618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A9A0B-E737-416A-9FA0-2B5315CBB51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97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56855-83CA-4D41-993F-99FEA00357E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2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3298E-9203-4892-8795-0158A67053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44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D43BA-589C-4E24-BCA0-45E1BA4DE5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46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6FF64-61EE-44DA-B781-35F23EC5B8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56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8CBF5-502C-49E9-B5CC-964DA598BB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58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87241-8F4F-4834-9CAC-61697981423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2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A4C8F-2CCC-47E9-9F93-8600A37D0C8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23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B3B6A-673E-4854-9719-79CE3C05E5D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88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CDB2C-37D2-4395-90E9-1CBE6B5E26A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30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57211E6D-F8B8-4118-B05D-A7A8FFB487E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12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D665ABBF-03C7-45A7-949A-76CFEBB5ED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54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C47-F137-40CD-8D93-360AFAF99D52}" type="datetimeFigureOut">
              <a:rPr lang="en-US" smtClean="0">
                <a:solidFill>
                  <a:srgbClr val="696464"/>
                </a:solidFill>
              </a:rPr>
              <a:pPr/>
              <a:t>2/10/2019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4AD5F5F-4EA8-4B38-AAAD-6FDE776ED6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65215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C47-F137-40CD-8D93-360AFAF99D52}" type="datetimeFigureOut">
              <a:rPr lang="en-US" smtClean="0">
                <a:solidFill>
                  <a:srgbClr val="696464"/>
                </a:solidFill>
              </a:rPr>
              <a:pPr/>
              <a:t>2/10/2019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5F5F-4EA8-4B38-AAAD-6FDE776ED6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482292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C47-F137-40CD-8D93-360AFAF99D52}" type="datetimeFigureOut">
              <a:rPr lang="en-US" smtClean="0">
                <a:solidFill>
                  <a:srgbClr val="696464"/>
                </a:solidFill>
              </a:rPr>
              <a:pPr/>
              <a:t>2/10/2019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AD5F5F-4EA8-4B38-AAAD-6FDE776ED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51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C47-F137-40CD-8D93-360AFAF99D52}" type="datetimeFigureOut">
              <a:rPr lang="en-US" smtClean="0">
                <a:solidFill>
                  <a:srgbClr val="696464"/>
                </a:solidFill>
              </a:rPr>
              <a:pPr/>
              <a:t>2/10/2019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5F5F-4EA8-4B38-AAAD-6FDE776ED6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270321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C47-F137-40CD-8D93-360AFAF99D52}" type="datetimeFigureOut">
              <a:rPr lang="en-US" smtClean="0">
                <a:solidFill>
                  <a:srgbClr val="696464"/>
                </a:solidFill>
              </a:rPr>
              <a:pPr/>
              <a:t>2/10/2019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5F5F-4EA8-4B38-AAAD-6FDE776ED6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182470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C47-F137-40CD-8D93-360AFAF99D52}" type="datetimeFigureOut">
              <a:rPr lang="en-US" smtClean="0">
                <a:solidFill>
                  <a:srgbClr val="696464"/>
                </a:solidFill>
              </a:rPr>
              <a:pPr/>
              <a:t>2/10/2019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5F5F-4EA8-4B38-AAAD-6FDE776ED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6668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C47-F137-40CD-8D93-360AFAF99D52}" type="datetimeFigureOut">
              <a:rPr lang="en-US" smtClean="0">
                <a:solidFill>
                  <a:srgbClr val="696464"/>
                </a:solidFill>
              </a:rPr>
              <a:pPr/>
              <a:t>2/10/2019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5F5F-4EA8-4B38-AAAD-6FDE776ED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797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C47-F137-40CD-8D93-360AFAF99D52}" type="datetimeFigureOut">
              <a:rPr lang="en-US" smtClean="0">
                <a:solidFill>
                  <a:srgbClr val="696464"/>
                </a:solidFill>
              </a:rPr>
              <a:pPr/>
              <a:t>2/10/2019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5F5F-4EA8-4B38-AAAD-6FDE776ED6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960089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C47-F137-40CD-8D93-360AFAF99D52}" type="datetimeFigureOut">
              <a:rPr lang="en-US" smtClean="0">
                <a:solidFill>
                  <a:srgbClr val="696464"/>
                </a:solidFill>
              </a:rPr>
              <a:pPr/>
              <a:t>2/10/2019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AD5F5F-4EA8-4B38-AAAD-6FDE776ED6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255167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C47-F137-40CD-8D93-360AFAF99D52}" type="datetimeFigureOut">
              <a:rPr lang="en-US" smtClean="0">
                <a:solidFill>
                  <a:srgbClr val="696464"/>
                </a:solidFill>
              </a:rPr>
              <a:pPr/>
              <a:t>2/10/2019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5F5F-4EA8-4B38-AAAD-6FDE776ED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182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C47-F137-40CD-8D93-360AFAF99D52}" type="datetimeFigureOut">
              <a:rPr lang="en-US" smtClean="0">
                <a:solidFill>
                  <a:srgbClr val="696464"/>
                </a:solidFill>
              </a:rPr>
              <a:pPr/>
              <a:t>2/10/2019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5F5F-4EA8-4B38-AAAD-6FDE776ED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2280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C47-F137-40CD-8D93-360AFAF99D52}" type="datetimeFigureOut">
              <a:rPr lang="en-US" smtClean="0">
                <a:solidFill>
                  <a:srgbClr val="696464"/>
                </a:solidFill>
              </a:rPr>
              <a:pPr/>
              <a:t>2/10/2019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4AD5F5F-4EA8-4B38-AAAD-6FDE776ED6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91573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C47-F137-40CD-8D93-360AFAF99D52}" type="datetimeFigureOut">
              <a:rPr lang="en-US" smtClean="0">
                <a:solidFill>
                  <a:srgbClr val="696464"/>
                </a:solidFill>
              </a:rPr>
              <a:pPr/>
              <a:t>2/10/2019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5F5F-4EA8-4B38-AAAD-6FDE776ED6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386765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C47-F137-40CD-8D93-360AFAF99D52}" type="datetimeFigureOut">
              <a:rPr lang="en-US" smtClean="0">
                <a:solidFill>
                  <a:srgbClr val="696464"/>
                </a:solidFill>
              </a:rPr>
              <a:pPr/>
              <a:t>2/10/2019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AD5F5F-4EA8-4B38-AAAD-6FDE776ED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83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C47-F137-40CD-8D93-360AFAF99D52}" type="datetimeFigureOut">
              <a:rPr lang="en-US" smtClean="0">
                <a:solidFill>
                  <a:srgbClr val="696464"/>
                </a:solidFill>
              </a:rPr>
              <a:pPr/>
              <a:t>2/10/2019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5F5F-4EA8-4B38-AAAD-6FDE776ED6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870999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C47-F137-40CD-8D93-360AFAF99D52}" type="datetimeFigureOut">
              <a:rPr lang="en-US" smtClean="0">
                <a:solidFill>
                  <a:srgbClr val="696464"/>
                </a:solidFill>
              </a:rPr>
              <a:pPr/>
              <a:t>2/10/2019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5F5F-4EA8-4B38-AAAD-6FDE776ED6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64930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C47-F137-40CD-8D93-360AFAF99D52}" type="datetimeFigureOut">
              <a:rPr lang="en-US" smtClean="0">
                <a:solidFill>
                  <a:srgbClr val="696464"/>
                </a:solidFill>
              </a:rPr>
              <a:pPr/>
              <a:t>2/10/2019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5F5F-4EA8-4B38-AAAD-6FDE776ED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096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C47-F137-40CD-8D93-360AFAF99D52}" type="datetimeFigureOut">
              <a:rPr lang="en-US" smtClean="0">
                <a:solidFill>
                  <a:srgbClr val="696464"/>
                </a:solidFill>
              </a:rPr>
              <a:pPr/>
              <a:t>2/10/2019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5F5F-4EA8-4B38-AAAD-6FDE776ED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8692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C47-F137-40CD-8D93-360AFAF99D52}" type="datetimeFigureOut">
              <a:rPr lang="en-US" smtClean="0">
                <a:solidFill>
                  <a:srgbClr val="696464"/>
                </a:solidFill>
              </a:rPr>
              <a:pPr/>
              <a:t>2/10/2019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5F5F-4EA8-4B38-AAAD-6FDE776ED6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967404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C47-F137-40CD-8D93-360AFAF99D52}" type="datetimeFigureOut">
              <a:rPr lang="en-US" smtClean="0">
                <a:solidFill>
                  <a:srgbClr val="696464"/>
                </a:solidFill>
              </a:rPr>
              <a:pPr/>
              <a:t>2/10/2019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AD5F5F-4EA8-4B38-AAAD-6FDE776ED6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47370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C47-F137-40CD-8D93-360AFAF99D52}" type="datetimeFigureOut">
              <a:rPr lang="en-US" smtClean="0">
                <a:solidFill>
                  <a:srgbClr val="696464"/>
                </a:solidFill>
              </a:rPr>
              <a:pPr/>
              <a:t>2/10/2019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5F5F-4EA8-4B38-AAAD-6FDE776ED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243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C47-F137-40CD-8D93-360AFAF99D52}" type="datetimeFigureOut">
              <a:rPr lang="en-US" smtClean="0">
                <a:solidFill>
                  <a:srgbClr val="696464"/>
                </a:solidFill>
              </a:rPr>
              <a:pPr/>
              <a:t>2/10/2019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5F5F-4EA8-4B38-AAAD-6FDE776ED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7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C7C81-ED8F-4C92-97E0-F1B8771AAB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917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69801-1D94-4B6C-9DED-246CC821CD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926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FD7FE-1B0F-462D-945B-C61F109896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3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2838"/>
            <a:ext cx="4038600" cy="5135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2838"/>
            <a:ext cx="4038600" cy="5135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1D8CC-C907-4616-ACD0-E9A4387A37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062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7CD44-1699-4E1C-8382-6ED6C0244D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875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7769F-C35C-455E-B6C6-4E125A836C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77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22634-7A6C-4CAE-AC82-4D485370D7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832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5BAAA-6AD5-4AA7-9702-5FA32F027F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321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F7A0E-5E46-499C-BF72-CF326449AE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859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2DCAE-8633-40EC-93A8-FC1CA1788E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580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20764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0769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F6DD1-655F-4F42-B673-5E3D0C1E70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4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3AF7B0-59FE-4387-B595-A3F08C4484B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</a:rPr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smtClean="0">
                <a:solidFill>
                  <a:srgbClr val="D9520F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53954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72CC47-F137-40CD-8D93-360AFAF99D52}" type="datetimeFigureOut">
              <a:rPr lang="en-US" smtClean="0">
                <a:solidFill>
                  <a:srgbClr val="696464"/>
                </a:solidFill>
              </a:rPr>
              <a:pPr/>
              <a:t>2/10/2019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4AD5F5F-4EA8-4B38-AAAD-6FDE776ED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3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72CC47-F137-40CD-8D93-360AFAF99D52}" type="datetimeFigureOut">
              <a:rPr lang="en-US" smtClean="0">
                <a:solidFill>
                  <a:srgbClr val="696464"/>
                </a:solidFill>
              </a:rPr>
              <a:pPr/>
              <a:t>2/10/2019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4AD5F5F-4EA8-4B38-AAAD-6FDE776ED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1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2838"/>
            <a:ext cx="8229600" cy="513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E2BF6D-91AE-4665-A398-34FF211C33A2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76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78614" y="3276600"/>
            <a:ext cx="7089186" cy="3200400"/>
          </a:xfrm>
        </p:spPr>
        <p:txBody>
          <a:bodyPr/>
          <a:lstStyle/>
          <a:p>
            <a:pPr algn="ctr" rtl="1"/>
            <a:r>
              <a:rPr lang="fa-IR" sz="4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</a:rPr>
              <a:t>تعاریف عفونت های مرتبط با مراقبت های بهداشتی</a:t>
            </a:r>
            <a:r>
              <a:rPr lang="fa-I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/>
            </a:r>
            <a:br>
              <a:rPr lang="fa-I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/>
            </a:r>
            <a:b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</a:b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/>
            </a:r>
            <a:b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</a:b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/>
            </a:r>
            <a:b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</a:br>
            <a:endParaRPr lang="en-US" sz="20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42264" y="457200"/>
            <a:ext cx="15247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بسمه تعالی</a:t>
            </a:r>
            <a:endParaRPr lang="en-US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113753" y="5334000"/>
            <a:ext cx="4950394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دکتر آرش سیفی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متخصص بیماریهای عفونی و گرمسیری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طراح نرم افزار مراقبت از عفونتهای بیمارستانی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مسئول واحد کنترل عفونت بیمارستان امام خمینی (ره)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استادیار دانشگاه علوم پزشکی و خدمات بهداشتی درمانی تهران</a:t>
            </a:r>
            <a:endParaRPr lang="en-US" sz="14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3" name="Picture 5" descr="C:\Users\Armin\Desktop\INISv3\images\tum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682" y="4724400"/>
            <a:ext cx="594465" cy="60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‫دانشگاه علوم پزشکی گیلان‬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729" y="1219200"/>
            <a:ext cx="1231847" cy="12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2188" y="2472616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a-IR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دانشگاه علوم پزشکی گیلان</a:t>
            </a:r>
            <a:r>
              <a:rPr lang="fa-IR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/>
            </a:r>
            <a:br>
              <a:rPr lang="fa-IR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</a:br>
            <a:r>
              <a:rPr lang="en-US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1397/02/18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8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563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بیمار آقای 45 ساله که بدنبال تصادف در تاریخ 1 اردیبهشت در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ICU</a:t>
            </a: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بستری و تحت ونتیلاتور است. تنظیمات دستگاه بر روی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PEEP=5</a:t>
            </a: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و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FiO2=50%</a:t>
            </a: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بوده و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O2sat=96%</a:t>
            </a: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داشته است. در تاریخ 5 اردیبهشت بیمار دچار تب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(T=38.5)</a:t>
            </a: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، دیسترس و افت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O2sat=70%</a:t>
            </a: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و افزایش ترشحات تنفسی می شود. متخصص بیهوشی تنظیمات ونتیلاتور را به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PEEP=7</a:t>
            </a: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و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Fio2=70%</a:t>
            </a: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تغییر داده. متخصص عفونی در معاینه رال در قسمت میانی ریه راست سمع کرده و درخواست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CXR</a:t>
            </a: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،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B/C</a:t>
            </a: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،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CBC</a:t>
            </a: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و کشت آسپیرای اندوتراکئال کرده، آنتی بیوتیک ایمی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’</a:t>
            </a: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پنم بعلاوه ونکومایسین جهت بیمار شروع شده است.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40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5237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wn Arrow 1"/>
          <p:cNvSpPr/>
          <p:nvPr/>
        </p:nvSpPr>
        <p:spPr>
          <a:xfrm>
            <a:off x="7162800" y="609600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7162800" y="2209800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10800000">
            <a:off x="7183582" y="3422073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5400000">
            <a:off x="8222673" y="1066800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572991" y="2895600"/>
            <a:ext cx="2286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0800000">
            <a:off x="2819400" y="1399309"/>
            <a:ext cx="4572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6745" y="5105400"/>
            <a:ext cx="7723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204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563563"/>
          </a:xfrm>
        </p:spPr>
        <p:txBody>
          <a:bodyPr/>
          <a:lstStyle/>
          <a:p>
            <a:pPr algn="r" rtl="1"/>
            <a:r>
              <a:rPr lang="fa-IR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کدام کد 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(VAC/IVAC/PVAP)</a:t>
            </a:r>
            <a:r>
              <a:rPr lang="fa-IR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و تاریخ؟</a:t>
            </a:r>
            <a:endParaRPr lang="en-US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796547"/>
              </p:ext>
            </p:extLst>
          </p:nvPr>
        </p:nvGraphicFramePr>
        <p:xfrm>
          <a:off x="457200" y="1143000"/>
          <a:ext cx="8305801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543"/>
                <a:gridCol w="1186543"/>
                <a:gridCol w="1186543"/>
                <a:gridCol w="1186543"/>
                <a:gridCol w="1186543"/>
                <a:gridCol w="1186543"/>
                <a:gridCol w="1186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FiO2 %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Rx (AB)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Culture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7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38.5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ETA</a:t>
                      </a:r>
                      <a:r>
                        <a:rPr lang="en-US" dirty="0" smtClean="0"/>
                        <a:t>, B/C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7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38.0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B/C: </a:t>
                      </a:r>
                      <a:r>
                        <a:rPr lang="en-US" dirty="0" err="1" smtClean="0"/>
                        <a:t>Neg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ETA: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Pos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VAC?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IVAC?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PVAP?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5334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PVAP</a:t>
            </a:r>
            <a:r>
              <a:rPr lang="fa-IR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در 5 اردیبهشت</a:t>
            </a:r>
            <a:endParaRPr lang="en-US" sz="2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8686800" y="3124200"/>
            <a:ext cx="304800" cy="914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0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UTI (Urinary Tract Infection) </a:t>
            </a:r>
            <a:r>
              <a:rPr lang="fa-IR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عفونت ادراری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362" name="Picture 2" descr="E:\ARASH\PICs\Used\CAUT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5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ARASH\PICs\Used\CAUT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2235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09600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0000"/>
                </a:solidFill>
              </a:rPr>
              <a:t>UTI (Urinary Tract Infection</a:t>
            </a:r>
            <a:r>
              <a:rPr lang="it-IT" sz="3200" b="1" dirty="0" smtClean="0">
                <a:solidFill>
                  <a:srgbClr val="000000"/>
                </a:solidFill>
              </a:rPr>
              <a:t>):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2800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800" b="1" dirty="0">
                <a:solidFill>
                  <a:srgbClr val="0070C0"/>
                </a:solidFill>
              </a:rPr>
              <a:t>SUTI </a:t>
            </a:r>
            <a:r>
              <a:rPr lang="it-IT" sz="2800" b="1" dirty="0">
                <a:solidFill>
                  <a:srgbClr val="000000"/>
                </a:solidFill>
              </a:rPr>
              <a:t>:</a:t>
            </a:r>
            <a:r>
              <a:rPr lang="it-IT" sz="2800" b="1" dirty="0">
                <a:solidFill>
                  <a:srgbClr val="0070C0"/>
                </a:solidFill>
              </a:rPr>
              <a:t> </a:t>
            </a:r>
            <a:r>
              <a:rPr lang="it-IT" sz="2000" b="1" dirty="0">
                <a:solidFill>
                  <a:srgbClr val="000000"/>
                </a:solidFill>
              </a:rPr>
              <a:t>Symptomatic </a:t>
            </a:r>
            <a:r>
              <a:rPr lang="it-IT" sz="2000" b="1" dirty="0" smtClean="0">
                <a:solidFill>
                  <a:srgbClr val="000000"/>
                </a:solidFill>
              </a:rPr>
              <a:t>UTI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2000" b="1" dirty="0" smtClean="0">
              <a:solidFill>
                <a:srgbClr val="000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000000"/>
                </a:solidFill>
              </a:rPr>
              <a:t>1a [</a:t>
            </a:r>
            <a:r>
              <a:rPr lang="it-IT" sz="2800" b="1" dirty="0" smtClean="0">
                <a:solidFill>
                  <a:srgbClr val="C00000"/>
                </a:solidFill>
              </a:rPr>
              <a:t>CAUTI</a:t>
            </a:r>
            <a:r>
              <a:rPr lang="it-IT" sz="2800" dirty="0">
                <a:solidFill>
                  <a:srgbClr val="000000"/>
                </a:solidFill>
              </a:rPr>
              <a:t>] : </a:t>
            </a:r>
            <a:r>
              <a:rPr lang="it-IT" sz="2000" dirty="0">
                <a:solidFill>
                  <a:srgbClr val="000000"/>
                </a:solidFill>
              </a:rPr>
              <a:t>Catheter-associated UTI</a:t>
            </a:r>
            <a:endParaRPr lang="it-IT" sz="2000" dirty="0" smtClean="0">
              <a:solidFill>
                <a:srgbClr val="000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000000"/>
                </a:solidFill>
              </a:rPr>
              <a:t>1b [Non-CAUTI</a:t>
            </a:r>
            <a:r>
              <a:rPr lang="it-IT" sz="2800" dirty="0">
                <a:solidFill>
                  <a:srgbClr val="000000"/>
                </a:solidFill>
              </a:rPr>
              <a:t>] : </a:t>
            </a:r>
            <a:r>
              <a:rPr lang="it-IT" sz="2000" dirty="0">
                <a:solidFill>
                  <a:srgbClr val="000000"/>
                </a:solidFill>
              </a:rPr>
              <a:t>Non-Catheter-associated UTI</a:t>
            </a:r>
            <a:endParaRPr lang="it-IT" sz="2000" dirty="0" smtClean="0">
              <a:solidFill>
                <a:srgbClr val="000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000000"/>
                </a:solidFill>
              </a:rPr>
              <a:t>2 : 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CAUTI or Non-CAUTI in 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infants ≤1 Y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it-IT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800" b="1" dirty="0" smtClean="0">
                <a:solidFill>
                  <a:srgbClr val="0070C0"/>
                </a:solidFill>
              </a:rPr>
              <a:t>ABUTI</a:t>
            </a:r>
            <a:r>
              <a:rPr lang="it-IT" sz="2800" dirty="0" smtClean="0">
                <a:solidFill>
                  <a:srgbClr val="000000"/>
                </a:solidFill>
              </a:rPr>
              <a:t> </a:t>
            </a:r>
            <a:r>
              <a:rPr lang="it-IT" sz="2800" dirty="0">
                <a:solidFill>
                  <a:srgbClr val="000000"/>
                </a:solidFill>
              </a:rPr>
              <a:t>: </a:t>
            </a:r>
            <a:r>
              <a:rPr lang="it-IT" sz="2000" dirty="0">
                <a:solidFill>
                  <a:srgbClr val="000000"/>
                </a:solidFill>
              </a:rPr>
              <a:t>Asymptomatic Bacteremic </a:t>
            </a:r>
            <a:r>
              <a:rPr lang="it-IT" sz="2000" dirty="0" smtClean="0">
                <a:solidFill>
                  <a:srgbClr val="000000"/>
                </a:solidFill>
              </a:rPr>
              <a:t>UTI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800" b="1" dirty="0" smtClean="0">
                <a:solidFill>
                  <a:srgbClr val="0070C0"/>
                </a:solidFill>
              </a:rPr>
              <a:t>USI </a:t>
            </a:r>
            <a:r>
              <a:rPr lang="it-IT" sz="2800" dirty="0">
                <a:solidFill>
                  <a:srgbClr val="000000"/>
                </a:solidFill>
              </a:rPr>
              <a:t>: </a:t>
            </a:r>
            <a:r>
              <a:rPr lang="it-IT" sz="2000" dirty="0">
                <a:solidFill>
                  <a:srgbClr val="000000"/>
                </a:solidFill>
              </a:rPr>
              <a:t>Urinary System Infection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563563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SUTI (Symptomatic UTI) </a:t>
            </a:r>
            <a:r>
              <a:rPr lang="fa-I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عفونت علامتدار مجاری ادراری:</a:t>
            </a:r>
            <a:endParaRPr lang="en-US" sz="20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fa-IR" sz="1200" b="1" dirty="0" smtClean="0">
              <a:effectLst/>
              <a:latin typeface="Tahoma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effectLst/>
                <a:latin typeface="Tahoma"/>
                <a:ea typeface="Calibri"/>
                <a:cs typeface="Arial"/>
              </a:rPr>
              <a:t>1a</a:t>
            </a:r>
            <a:r>
              <a:rPr lang="fa-IR" sz="2400" dirty="0" smtClean="0">
                <a:effectLst/>
                <a:latin typeface="Calibri"/>
                <a:ea typeface="Calibri"/>
                <a:cs typeface="Tahoma"/>
              </a:rPr>
              <a:t>: </a:t>
            </a:r>
            <a:r>
              <a:rPr lang="en-US" sz="2400" dirty="0" smtClean="0">
                <a:effectLst/>
                <a:latin typeface="Tahoma"/>
                <a:ea typeface="Calibri"/>
                <a:cs typeface="Arial"/>
              </a:rPr>
              <a:t>Catheter-associated UTI (</a:t>
            </a:r>
            <a:r>
              <a:rPr lang="en-US" sz="2400" b="1" dirty="0" smtClean="0">
                <a:effectLst/>
                <a:latin typeface="Tahoma"/>
                <a:ea typeface="Calibri"/>
                <a:cs typeface="Arial"/>
              </a:rPr>
              <a:t>CAUTI</a:t>
            </a:r>
            <a:r>
              <a:rPr lang="en-US" sz="2400" dirty="0" smtClean="0">
                <a:effectLst/>
                <a:latin typeface="Tahoma"/>
                <a:ea typeface="Calibri"/>
                <a:cs typeface="Arial"/>
              </a:rPr>
              <a:t>):</a:t>
            </a:r>
            <a:endParaRPr lang="en-US" sz="2400" dirty="0" smtClean="0">
              <a:effectLst/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800" dirty="0" smtClean="0">
              <a:effectLst/>
              <a:latin typeface="Calibri"/>
              <a:ea typeface="Calibri"/>
              <a:cs typeface="Tahoma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 smtClean="0">
                <a:effectLst/>
                <a:latin typeface="Calibri"/>
                <a:ea typeface="Calibri"/>
                <a:cs typeface="Tahoma"/>
              </a:rPr>
              <a:t>بیماری که بیش از 2 روز است کاتتر ادراری دارد</a:t>
            </a:r>
            <a:endParaRPr lang="en-US" sz="2400" dirty="0" smtClean="0">
              <a:effectLst/>
              <a:latin typeface="Calibri"/>
              <a:ea typeface="Calibri"/>
              <a:cs typeface="Tahoma"/>
            </a:endParaRPr>
          </a:p>
          <a:p>
            <a:pPr lvl="2" algn="r" rtl="1">
              <a:lnSpc>
                <a:spcPct val="115000"/>
              </a:lnSpc>
              <a:spcAft>
                <a:spcPts val="1000"/>
              </a:spcAft>
            </a:pPr>
            <a:r>
              <a:rPr lang="fa-IR" sz="1600" dirty="0" smtClean="0">
                <a:effectLst/>
                <a:latin typeface="Calibri"/>
                <a:ea typeface="Calibri"/>
                <a:cs typeface="Tahoma"/>
              </a:rPr>
              <a:t>اگر کاتتر خارج شده بیش از یک روز نگذشته باشد</a:t>
            </a:r>
            <a:endParaRPr lang="en-US" sz="1600" dirty="0" smtClean="0">
              <a:effectLst/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 smtClean="0">
                <a:effectLst/>
                <a:latin typeface="Calibri"/>
                <a:ea typeface="Calibri"/>
                <a:cs typeface="Tahoma"/>
              </a:rPr>
              <a:t>  </a:t>
            </a:r>
            <a:r>
              <a:rPr lang="fa-IR" sz="2400" b="1" dirty="0" smtClean="0">
                <a:effectLst/>
                <a:latin typeface="Calibri"/>
                <a:ea typeface="Calibri"/>
                <a:cs typeface="Tahoma"/>
              </a:rPr>
              <a:t>و</a:t>
            </a:r>
            <a:r>
              <a:rPr lang="fa-IR" sz="2400" dirty="0" smtClean="0">
                <a:effectLst/>
                <a:latin typeface="Calibri"/>
                <a:ea typeface="Calibri"/>
                <a:cs typeface="Tahoma"/>
              </a:rPr>
              <a:t>  یک مورد: تب، تندرنس سوپرا پوبیک، درد یا تندرنس زاویه کوستوورتبرال، تکرر ادرار، سوزش ادرار، فوریت ادراری</a:t>
            </a:r>
            <a:endParaRPr lang="en-US" sz="2400" dirty="0" smtClean="0">
              <a:effectLst/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 smtClean="0">
                <a:effectLst/>
                <a:latin typeface="Calibri"/>
                <a:ea typeface="Calibri"/>
                <a:cs typeface="Tahoma"/>
              </a:rPr>
              <a:t>  </a:t>
            </a:r>
            <a:r>
              <a:rPr lang="fa-IR" sz="2400" b="1" dirty="0" smtClean="0">
                <a:effectLst/>
                <a:latin typeface="Calibri"/>
                <a:ea typeface="Calibri"/>
                <a:cs typeface="Tahoma"/>
              </a:rPr>
              <a:t>و</a:t>
            </a:r>
            <a:r>
              <a:rPr lang="fa-IR" sz="2400" dirty="0" smtClean="0">
                <a:effectLst/>
                <a:latin typeface="Calibri"/>
                <a:ea typeface="Calibri"/>
                <a:cs typeface="Tahoma"/>
              </a:rPr>
              <a:t>  کشت ادرار مثبت با کلونی </a:t>
            </a:r>
            <a:r>
              <a:rPr lang="fa-IR" sz="2400" dirty="0" smtClean="0">
                <a:latin typeface="Calibri"/>
                <a:ea typeface="Calibri"/>
                <a:cs typeface="Tahoma"/>
              </a:rPr>
              <a:t>حداقل</a:t>
            </a:r>
            <a:r>
              <a:rPr lang="fa-IR" sz="2400" dirty="0" smtClean="0">
                <a:effectLst/>
                <a:latin typeface="Calibri"/>
                <a:ea typeface="Calibri"/>
                <a:cs typeface="Tahoma"/>
              </a:rPr>
              <a:t> 100،000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31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563563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SUTI (Symptomatic UTI) </a:t>
            </a:r>
            <a:r>
              <a:rPr lang="fa-IR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عفونت علامتدار مجاری ادراری: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4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1b</a:t>
            </a: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Non-Catheter-associated UTI (Non-CAUTI):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fa-IR" sz="8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بیماری که کاتتر ادراری ندارد</a:t>
            </a:r>
          </a:p>
          <a:p>
            <a:pPr lvl="2" algn="r" rtl="1">
              <a:lnSpc>
                <a:spcPct val="115000"/>
              </a:lnSpc>
              <a:spcAft>
                <a:spcPts val="1000"/>
              </a:spcAft>
            </a:pPr>
            <a:r>
              <a:rPr lang="fa-I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اگر قبلا کاتتر داشته بیش از 2 روز تقویمی از خروج کاتتر گذشته باشد</a:t>
            </a:r>
            <a:endParaRPr lang="fa-IR" sz="16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fa-IR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یک مورد: تب، تندرنس سوپرا پوبیک، درد یا تندرنس زاویه کوستوورتبرال، تکرر، سوزش، فوریت ادراری</a:t>
            </a:r>
            <a:endParaRPr lang="en-US" sz="24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fa-IR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کشت ادرار مثبت با کلونی </a:t>
            </a: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حداقل</a:t>
            </a: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100،000</a:t>
            </a:r>
            <a:endParaRPr lang="en-US" sz="24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6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563563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SUTI (Symptomatic UTI) </a:t>
            </a:r>
            <a:r>
              <a:rPr lang="fa-IR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عفونت علامتدار مجاری ادراری: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rtl="1">
              <a:lnSpc>
                <a:spcPct val="115000"/>
              </a:lnSpc>
              <a:spcAft>
                <a:spcPts val="1000"/>
              </a:spcAft>
              <a:buNone/>
            </a:pPr>
            <a:endParaRPr lang="en-US" sz="24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2:</a:t>
            </a:r>
            <a:r>
              <a:rPr lang="en-US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CAUTI or Non-CAUTI in patients 1 Y less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fa-IR" sz="24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شیرخوار ≥ 1 سال (با یا بدون سوند)</a:t>
            </a:r>
            <a:endParaRPr lang="en-US" sz="24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fa-IR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یک مورد: تب، هایپوترمی، آپنه، برادیکاردی، لتارژی، استفراغ، تندرنس سوپراپوبیک</a:t>
            </a:r>
            <a:endParaRPr lang="en-US" sz="24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fa-IR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کشت ادرار مثبت با کلونی </a:t>
            </a: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حداقل</a:t>
            </a: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100،000</a:t>
            </a:r>
            <a:endParaRPr lang="en-US" sz="24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37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563563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ABUTI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(Asymptomatic Bacteremic UTI)</a:t>
            </a:r>
            <a:br>
              <a:rPr lang="en-US" sz="24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a-IR" sz="24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عفونت باکترمیک بدون علامت ادراری</a:t>
            </a:r>
            <a:endParaRPr lang="en-US" sz="24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endParaRPr lang="fa-IR" sz="8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بیمار (با یا بدون سوند) هیچ علامتی نداشته باشد، یعنی فقدان تب، فقدان فوریت ادراری، فقدان سوزش ادرار، فقدان تندرنس سوپرا پوبیک، فقدان </a:t>
            </a:r>
            <a:r>
              <a:rPr lang="en-US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CVA Tenderness</a:t>
            </a: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4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     </a:t>
            </a: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کشت ادرار مثبت با کلونی </a:t>
            </a: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حداقل</a:t>
            </a: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100،000</a:t>
            </a:r>
            <a:endParaRPr lang="en-US" sz="24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    </a:t>
            </a: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کشت خون مثبت (سازگار با کشت ادرار)</a:t>
            </a:r>
          </a:p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6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762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USI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Urinary System Infection</a:t>
            </a:r>
            <a:br>
              <a:rPr lang="en-US" sz="20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(kidney, bladder, </a:t>
            </a:r>
            <a:r>
              <a:rPr lang="en-US" sz="2000" dirty="0" err="1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etc</a:t>
            </a:r>
            <a:r>
              <a:rPr lang="en-US" sz="20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fa-IR" sz="20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سایر عفونتهای دستگاه ادراری</a:t>
            </a:r>
            <a:r>
              <a:rPr lang="fa-IR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0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fa-IR" sz="20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کشت مثبت بافت یا مایعات از دستگاه ادراری (غیر از ادرار)</a:t>
            </a:r>
            <a:endParaRPr lang="en-US" sz="20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آبسه یا سایر شواهد عفونت در معاینه مستقیم، حین عمل، یا هیستوپاتولوژی (بیوپسی)</a:t>
            </a:r>
            <a:endParaRPr lang="en-US" sz="20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بیمار یکی از این موارد را داشته باشد: تب، درد یا تندرنس موضعی</a:t>
            </a:r>
            <a:endParaRPr lang="en-US" sz="20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14400"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حداقل یکی از این موارد:</a:t>
            </a:r>
            <a:endParaRPr lang="en-US" sz="20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r" rtl="1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fa-IR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ترشح چرکی از موضع درگیر</a:t>
            </a:r>
            <a:endParaRPr lang="en-US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r" rtl="1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fa-IR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کشت خون مثبت (یا سایر متدهای میکروبیولوژیک) و شواهد رادیولوژیک عفونت در محل</a:t>
            </a:r>
            <a:endParaRPr lang="en-US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4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1600200"/>
          </a:xfrm>
        </p:spPr>
        <p:txBody>
          <a:bodyPr/>
          <a:lstStyle/>
          <a:p>
            <a:pPr algn="ctr"/>
            <a:r>
              <a:rPr lang="fa-IR" dirty="0">
                <a:solidFill>
                  <a:srgbClr val="0070C0"/>
                </a:solidFill>
              </a:rPr>
              <a:t>عفونت </a:t>
            </a:r>
            <a:r>
              <a:rPr lang="fa-IR" dirty="0" smtClean="0">
                <a:solidFill>
                  <a:srgbClr val="0070C0"/>
                </a:solidFill>
              </a:rPr>
              <a:t>های </a:t>
            </a:r>
            <a:r>
              <a:rPr lang="fa-IR" dirty="0">
                <a:solidFill>
                  <a:srgbClr val="0070C0"/>
                </a:solidFill>
              </a:rPr>
              <a:t>مرتبط با مراقبت های بهداشتی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Healthcare-associated Infections (HAIs)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2057400"/>
            <a:ext cx="3505200" cy="2743200"/>
          </a:xfrm>
        </p:spPr>
        <p:txBody>
          <a:bodyPr/>
          <a:lstStyle/>
          <a:p>
            <a:pPr algn="r" rtl="1"/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r>
              <a:rPr lang="fa-I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بیمارستانی</a:t>
            </a:r>
          </a:p>
          <a:p>
            <a:pPr algn="r" rtl="1"/>
            <a:r>
              <a:rPr lang="fa-I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مرتبط با مراقبت بهداشتی</a:t>
            </a:r>
          </a:p>
          <a:p>
            <a:pPr algn="r" rtl="1"/>
            <a:endParaRPr lang="fa-I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r>
              <a:rPr lang="fa-I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معیار در تشخیص و درمان</a:t>
            </a:r>
          </a:p>
          <a:p>
            <a:pPr algn="r" rtl="1"/>
            <a:r>
              <a:rPr lang="fa-I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معیار و تعریف عفونت در مراقبت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(surveillance)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06973"/>
            <a:ext cx="6248400" cy="613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470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63563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CASE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216400" cy="280490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743200"/>
            <a:ext cx="47625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1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563563"/>
          </a:xfrm>
        </p:spPr>
        <p:txBody>
          <a:bodyPr/>
          <a:lstStyle/>
          <a:p>
            <a:pPr algn="ctr"/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بیمار خانم 30 ساله بدنبال عمل نوروسرجری در زمینه آنوریسم مغزی در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ICU</a:t>
            </a: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بستری شده است (1 اردیبهشت). از زمان بستری دارای سوند ادراری بوده است. در روز 3 اردیبهشت دچار تب، اولیگوری و کدورت ادرار شده. جهت وی آنتی بیوتیک وسیع الطیف شروع شده و آزمایشات ارسال می شود. در بررسی های انجام شده کشت ادرار و کشت خون بیمار با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Ecoli</a:t>
            </a: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کلونی بزرگتر از 100،000 مثبت است.</a:t>
            </a:r>
          </a:p>
          <a:p>
            <a:pPr algn="r" rtl="1"/>
            <a:endParaRPr lang="fa-I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r>
              <a:rPr lang="fa-IR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تشخیص؟</a:t>
            </a:r>
            <a:endParaRPr lang="en-US" sz="24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 rtl="1">
              <a:buNone/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SUTI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1a[CAUTI] , 1b[Non-CAUTI] , 2 /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ABUTI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/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USI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89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563563"/>
          </a:xfrm>
        </p:spPr>
        <p:txBody>
          <a:bodyPr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عفونت جریان خون 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BSI (Bloodstream 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Infection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410" name="Picture 2" descr="E:\ARASH\PICs\Used\CLABS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0527"/>
            <a:ext cx="3181350" cy="235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E:\ARASH\PICs\Used\central_venous_cathet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368709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4315361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itchFamily="34" charset="0"/>
              <a:buChar char="•"/>
            </a:pPr>
            <a:r>
              <a:rPr lang="fa-I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ثانویه:</a:t>
            </a:r>
          </a:p>
          <a:p>
            <a:pPr lvl="2" algn="r" rtl="1"/>
            <a:r>
              <a:rPr lang="fa-I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منشاء ارگان دارد مانند یوروسپسیس، پنوموسپسیس، ...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اولیه:</a:t>
            </a:r>
          </a:p>
          <a:p>
            <a:pPr lvl="2" algn="r" rtl="1"/>
            <a:r>
              <a:rPr lang="fa-I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منشاء داخل جریان خون است مانند موارد وابسته به کاتتر عروقی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7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563563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LCBI</a:t>
            </a:r>
            <a:r>
              <a:rPr lang="en-US" sz="20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(Laboratory-Confirmed Bloodstream Infection)</a:t>
            </a:r>
            <a:r>
              <a:rPr lang="fa-IR" sz="20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0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a-IR" sz="20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عفونت جریان خون تایید شده آزمایشگاهی</a:t>
            </a:r>
            <a:endParaRPr lang="en-US" sz="20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rtl="1">
              <a:lnSpc>
                <a:spcPct val="115000"/>
              </a:lnSpc>
              <a:spcAft>
                <a:spcPts val="1000"/>
              </a:spcAft>
              <a:buFont typeface="Tahoma"/>
              <a:buChar char="-"/>
            </a:pPr>
            <a:endParaRPr lang="en-US" sz="20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 rtl="1">
              <a:lnSpc>
                <a:spcPct val="115000"/>
              </a:lnSpc>
              <a:spcAft>
                <a:spcPts val="1000"/>
              </a:spcAft>
              <a:buFont typeface="Tahoma"/>
              <a:buChar char="-"/>
            </a:pPr>
            <a:r>
              <a:rPr lang="en-US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LCBI1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یک </a:t>
            </a:r>
            <a:r>
              <a:rPr lang="en-US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B/C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مثبت با میکروبهای معمول (مثل استافیلوکوک اورئوس) </a:t>
            </a:r>
            <a:r>
              <a:rPr lang="fa-IR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میکروب منشا غیر از خون نداشته باشد (مثلا باکتریمی </a:t>
            </a:r>
            <a:r>
              <a:rPr lang="en-US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UTI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نباشد)</a:t>
            </a:r>
          </a:p>
          <a:p>
            <a:pPr lvl="0" algn="just" rtl="1">
              <a:lnSpc>
                <a:spcPct val="115000"/>
              </a:lnSpc>
              <a:spcAft>
                <a:spcPts val="1000"/>
              </a:spcAft>
              <a:buFont typeface="Tahoma"/>
              <a:buChar char="-"/>
            </a:pPr>
            <a:endParaRPr lang="en-US" sz="8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 rtl="1">
              <a:lnSpc>
                <a:spcPct val="115000"/>
              </a:lnSpc>
              <a:spcAft>
                <a:spcPts val="1000"/>
              </a:spcAft>
              <a:buFont typeface="Tahoma"/>
              <a:buChar char="-"/>
            </a:pPr>
            <a:r>
              <a:rPr lang="en-US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LCBI2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بیمار یکی از (تب، لرز، هایپوتنشن) داشته باشد </a:t>
            </a:r>
            <a:r>
              <a:rPr lang="fa-IR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a-IR" sz="2000" u="sng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دو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B/C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مثبت با آلوده کننده های شایع پوستی (مثل استافیلوکوک اپیدرمیس).</a:t>
            </a:r>
          </a:p>
          <a:p>
            <a:pPr lvl="0" algn="just" rtl="1">
              <a:lnSpc>
                <a:spcPct val="115000"/>
              </a:lnSpc>
              <a:spcAft>
                <a:spcPts val="1000"/>
              </a:spcAft>
              <a:buFont typeface="Tahoma"/>
              <a:buChar char="-"/>
            </a:pPr>
            <a:endParaRPr lang="en-US" sz="8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 rtl="1">
              <a:lnSpc>
                <a:spcPct val="115000"/>
              </a:lnSpc>
              <a:spcAft>
                <a:spcPts val="1000"/>
              </a:spcAft>
              <a:buFont typeface="Tahoma"/>
              <a:buChar char="-"/>
            </a:pPr>
            <a:r>
              <a:rPr lang="en-US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LCBI3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شیرخوار ≤ 1 سال یکی از این موارد (تب، هایپوترمی، آپنه، برادیکاردی) داشته باشد </a:t>
            </a:r>
            <a:r>
              <a:rPr lang="fa-IR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a-IR" sz="2000" u="sng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دو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کشت خون مثبت با آلوده کننده های شایع پوستی (مثل استافیلوکوک اپیدرمیس).</a:t>
            </a:r>
            <a:endParaRPr lang="en-US" sz="20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0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563563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MBI-LCBI</a:t>
            </a:r>
            <a:r>
              <a:rPr lang="en-US" sz="20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(Mucosal Barrier Injury LCBI)</a:t>
            </a:r>
            <a:r>
              <a:rPr lang="fa-IR" sz="20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fa-IR" sz="20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a-IR" sz="20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عفونت جریان خون بعلت آسیب مخاطی</a:t>
            </a:r>
            <a:endParaRPr lang="en-US" sz="20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>
              <a:lnSpc>
                <a:spcPct val="115000"/>
              </a:lnSpc>
              <a:spcAft>
                <a:spcPts val="1000"/>
              </a:spcAft>
              <a:buFont typeface="Tahoma"/>
              <a:buChar char="-"/>
            </a:pPr>
            <a:endParaRPr lang="en-US" sz="20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Tahoma"/>
              <a:buChar char="-"/>
            </a:pPr>
            <a:r>
              <a:rPr lang="en-US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MBI-LCBI 1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بیمار </a:t>
            </a:r>
            <a:r>
              <a:rPr lang="en-US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B/C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مثبت با میکروبهای روده ای (شرایط </a:t>
            </a:r>
            <a:r>
              <a:rPr lang="en-US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LCBI1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دارد)</a:t>
            </a:r>
            <a:endParaRPr lang="en-US" sz="20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a-IR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یکی از این موارد:</a:t>
            </a:r>
            <a:endParaRPr lang="en-US" sz="20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پیوند آلوژنیک مغز استخوان طی یکسال قبل و یکی از موارد زیر در همین بستری:</a:t>
            </a:r>
            <a:endParaRPr lang="en-US" sz="20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درجه 3 یا 4 واکنش گوارشی گرافت علیه میزبان </a:t>
            </a:r>
            <a:r>
              <a:rPr lang="en-US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(GI-GVHD) </a:t>
            </a:r>
          </a:p>
          <a:p>
            <a:pPr lvl="1" algn="r" rtl="1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اسهال حجیم (≥1 لیتر در روز) در زمان </a:t>
            </a:r>
            <a:r>
              <a:rPr lang="en-US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B/C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مثبت یا طی یک هفته قبل</a:t>
            </a:r>
            <a:endParaRPr lang="en-US" sz="20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نوتروپنی</a:t>
            </a:r>
            <a:endParaRPr lang="en-US" sz="20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MBI-LCBI 2 , 3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00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563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CA-BSI (Catheter-Associated BSI)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029200"/>
          </a:xfrm>
        </p:spPr>
        <p:txBody>
          <a:bodyPr/>
          <a:lstStyle/>
          <a:p>
            <a:pPr algn="r" rtl="1"/>
            <a:r>
              <a:rPr lang="fa-IR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بیمار بیش از 2 روز دارای کاتتر عروقی باشد</a:t>
            </a:r>
          </a:p>
          <a:p>
            <a:pPr marL="0" indent="0" algn="r" rtl="1">
              <a:buNone/>
            </a:pPr>
            <a:r>
              <a:rPr lang="fa-IR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و</a:t>
            </a:r>
            <a:r>
              <a:rPr lang="fa-IR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جهت وی </a:t>
            </a:r>
            <a:r>
              <a:rPr lang="en-US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LCBI </a:t>
            </a:r>
            <a:r>
              <a:rPr lang="fa-IR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تشخیص داده شود</a:t>
            </a:r>
          </a:p>
          <a:p>
            <a:pPr marL="0" indent="0" algn="r" rtl="1">
              <a:buNone/>
            </a:pPr>
            <a:r>
              <a:rPr lang="fa-IR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a-I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a-IR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fa-IR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در بررسی ها سایر ارگانها (مثل پنومونی، عفونت ادراری، و غیره) بعنوان منشاء رد شده باشد</a:t>
            </a:r>
          </a:p>
          <a:p>
            <a:pPr marL="0" indent="0" algn="r" rtl="1">
              <a:buNone/>
            </a:pPr>
            <a:endParaRPr lang="fa-IR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r" rtl="1">
              <a:buNone/>
            </a:pP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سایر رفرانس ها:</a:t>
            </a:r>
          </a:p>
          <a:p>
            <a:pPr marL="400050" lvl="1" indent="0" algn="r" rtl="1">
              <a:buNone/>
            </a:pPr>
            <a:r>
              <a:rPr lang="fa-IR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B/C</a:t>
            </a:r>
            <a:r>
              <a:rPr lang="fa-IR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از کاتتر نسبت به </a:t>
            </a: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B/C</a:t>
            </a:r>
            <a:r>
              <a:rPr lang="fa-IR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محیطی زودتر رشد کند </a:t>
            </a:r>
          </a:p>
          <a:p>
            <a:pPr marL="400050" lvl="1" indent="0" algn="r" rtl="1">
              <a:buNone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B/C</a:t>
            </a:r>
            <a:r>
              <a:rPr lang="fa-I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از کاتتر نسبت به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B/C</a:t>
            </a:r>
            <a:r>
              <a:rPr lang="fa-I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محیطی </a:t>
            </a:r>
            <a:r>
              <a:rPr lang="fa-I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کلونی بیشتر </a:t>
            </a:r>
            <a:r>
              <a:rPr lang="fa-I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رشد </a:t>
            </a:r>
            <a:r>
              <a:rPr lang="fa-I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کند</a:t>
            </a:r>
          </a:p>
          <a:p>
            <a:pPr marL="400050" lvl="1" indent="0" algn="r" rtl="1">
              <a:buNone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B/C</a:t>
            </a:r>
            <a:r>
              <a:rPr lang="fa-I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محیطی مثبت و کشت نوک کاتتر مثبت باشد</a:t>
            </a:r>
          </a:p>
          <a:p>
            <a:pPr marL="400050" lvl="1" indent="0" algn="r" rtl="1">
              <a:buNone/>
            </a:pPr>
            <a:r>
              <a:rPr lang="fa-I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علائم بالینی + عفونت پوست یا تونل کاتتر</a:t>
            </a:r>
          </a:p>
          <a:p>
            <a:pPr marL="400050" lvl="1" indent="0" algn="r" rtl="1">
              <a:buNone/>
            </a:pPr>
            <a:r>
              <a:rPr lang="fa-I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علائم بالینی + رفع علائم با خروج کاتتر</a:t>
            </a:r>
            <a:endParaRPr lang="fa-I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00050" lvl="1" indent="0" algn="r" rtl="1">
              <a:buNone/>
            </a:pPr>
            <a:endParaRPr lang="fa-IR" sz="16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563563"/>
          </a:xfrm>
        </p:spPr>
        <p:txBody>
          <a:bodyPr/>
          <a:lstStyle/>
          <a:p>
            <a:pPr algn="ctr"/>
            <a:r>
              <a:rPr lang="fa-IR" sz="4000" dirty="0" smtClean="0">
                <a:solidFill>
                  <a:srgbClr val="FF0000"/>
                </a:solidFill>
              </a:rPr>
              <a:t>نکته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فرض کنید:</a:t>
            </a:r>
          </a:p>
          <a:p>
            <a:pPr algn="r" rtl="1"/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بیماری عفونت ادراری با گسترش به خون (یوروسپسیس) دارد. در این بیمار اگر از کاتتر ورید مرکزی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B/C</a:t>
            </a: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فرستاده شود قاعدتا مثبت خواهد بود در حالیکه </a:t>
            </a:r>
            <a:r>
              <a:rPr lang="fa-I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عفونت مربوط به کاتتر نیست</a:t>
            </a: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r" rtl="1"/>
            <a:endParaRPr lang="fa-I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در این بیمار کشت ادرار، کشت خون محیطی، و کشت از کاتتر مثبت خواهد بود، و عفونت جریان خون </a:t>
            </a:r>
            <a:r>
              <a:rPr lang="fa-IR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ثانویه</a:t>
            </a: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(به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UTI</a:t>
            </a: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است.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4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563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334000"/>
          </a:xfrm>
        </p:spPr>
        <p:txBody>
          <a:bodyPr/>
          <a:lstStyle/>
          <a:p>
            <a:pPr algn="r" rtl="1"/>
            <a:r>
              <a:rPr lang="fa-IR" sz="2400" dirty="0" smtClean="0"/>
              <a:t>بیمار خانم 70 ساله که بعلت کانسر روده، در تاریخ 1 اردیبهشت در </a:t>
            </a:r>
            <a:r>
              <a:rPr lang="en-US" sz="2400" dirty="0" smtClean="0"/>
              <a:t>ICU</a:t>
            </a:r>
            <a:r>
              <a:rPr lang="fa-IR" sz="2400" dirty="0" smtClean="0"/>
              <a:t> بستری و اینتوبه میشود، بیمار به هنگام بستری در </a:t>
            </a:r>
            <a:r>
              <a:rPr lang="en-US" sz="2400" dirty="0" smtClean="0"/>
              <a:t>ICU</a:t>
            </a:r>
            <a:r>
              <a:rPr lang="fa-IR" sz="2400" dirty="0" smtClean="0"/>
              <a:t> کاتتر ورید مرکزی داشته است. در تاریخ 5 اردیبهشت بیمار دچار تب، افت فشار خون می شود، که کشت از ترشحات تراشه، خون محیطی در دو نوبت، کشت از خون کاتتر، کشت ادرار ارسال می شود، و بیمار تحت درمان با مروپنم + ونکومایسین قرار میگیرد. </a:t>
            </a:r>
            <a:r>
              <a:rPr lang="en-US" sz="2400" dirty="0" smtClean="0"/>
              <a:t>CXR</a:t>
            </a:r>
            <a:r>
              <a:rPr lang="fa-IR" sz="2400" dirty="0" smtClean="0"/>
              <a:t> کدورت جدید نداشته، سونوگرافی شکم کالکشن یا شواهدی از عفونت نداشته. دو روز بعد جواب کشتها آمده است:</a:t>
            </a:r>
          </a:p>
          <a:p>
            <a:pPr lvl="1" algn="r" rtl="1"/>
            <a:r>
              <a:rPr lang="fa-IR" sz="2000" dirty="0" smtClean="0"/>
              <a:t>کشت ترشحات تراشه، کشت ادرار : منفی</a:t>
            </a:r>
          </a:p>
          <a:p>
            <a:pPr lvl="1" algn="r" rtl="1"/>
            <a:r>
              <a:rPr lang="fa-IR" sz="2000" dirty="0" smtClean="0"/>
              <a:t>کشت خون محیطی: </a:t>
            </a:r>
            <a:r>
              <a:rPr lang="en-US" sz="2000" dirty="0" smtClean="0"/>
              <a:t>Ecoli</a:t>
            </a:r>
          </a:p>
          <a:p>
            <a:pPr lvl="1" algn="r" rtl="1"/>
            <a:r>
              <a:rPr lang="fa-IR" sz="2000" dirty="0" smtClean="0"/>
              <a:t>کشت خون </a:t>
            </a:r>
            <a:r>
              <a:rPr lang="fa-IR" sz="2000" dirty="0"/>
              <a:t>گرفته شده از کاتتر ورید </a:t>
            </a:r>
            <a:r>
              <a:rPr lang="fa-IR" sz="2000" dirty="0" smtClean="0"/>
              <a:t>مرکزی آماده نیست</a:t>
            </a:r>
          </a:p>
          <a:p>
            <a:pPr lvl="1" algn="r" rtl="1"/>
            <a:endParaRPr lang="fa-IR" sz="2000" dirty="0" smtClean="0">
              <a:solidFill>
                <a:srgbClr val="FF0000"/>
              </a:solidFill>
            </a:endParaRPr>
          </a:p>
          <a:p>
            <a:pPr algn="r" rtl="1"/>
            <a:r>
              <a:rPr lang="fa-IR" sz="2400" b="1" dirty="0" smtClean="0">
                <a:solidFill>
                  <a:srgbClr val="FF0000"/>
                </a:solidFill>
              </a:rPr>
              <a:t>سئوال: </a:t>
            </a:r>
            <a:r>
              <a:rPr lang="fa-IR" sz="2400" b="1" dirty="0" smtClean="0"/>
              <a:t>آیا بر طبق تعریف </a:t>
            </a:r>
            <a:r>
              <a:rPr lang="en-US" sz="2400" b="1" dirty="0" smtClean="0"/>
              <a:t>CDC</a:t>
            </a:r>
            <a:r>
              <a:rPr lang="fa-IR" sz="2400" b="1" dirty="0" smtClean="0"/>
              <a:t> عفونت </a:t>
            </a:r>
            <a:r>
              <a:rPr lang="en-US" sz="2400" b="1" dirty="0" smtClean="0"/>
              <a:t>CA-BSI</a:t>
            </a:r>
            <a:r>
              <a:rPr lang="fa-IR" sz="2400" b="1" dirty="0" smtClean="0"/>
              <a:t> هست یا خیر؟ چرا؟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881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563563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SSI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(Surgical Site Infection) </a:t>
            </a:r>
            <a:r>
              <a:rPr lang="fa-IR" sz="20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عفونت محل عمل جراحی</a:t>
            </a:r>
            <a:endParaRPr lang="en-US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4152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22664"/>
            <a:ext cx="3048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://img.medscape.com/article/723/943/723943-fi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22664"/>
            <a:ext cx="4151711" cy="421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0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7620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Incisional </a:t>
            </a:r>
            <a:r>
              <a:rPr lang="en-US" sz="1600" u="sng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Primary/Secondary</a:t>
            </a:r>
            <a:r>
              <a:rPr lang="en-US" sz="2400" u="sng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u="sng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a-I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برش </a:t>
            </a:r>
            <a:r>
              <a:rPr lang="fa-IR" sz="24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جراحی </a:t>
            </a:r>
            <a:r>
              <a:rPr lang="fa-IR" sz="1600" u="sng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اولیه یا ثانویه</a:t>
            </a:r>
            <a:endParaRPr lang="en-US" sz="1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endParaRPr lang="fa-IR" sz="8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اولیه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(Primary)</a:t>
            </a: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lvl="1"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محل برش در تمام عمل هایی که </a:t>
            </a:r>
            <a:r>
              <a:rPr lang="fa-IR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یک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محل برش دارند مثلا </a:t>
            </a:r>
            <a:r>
              <a:rPr lang="en-US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C-section</a:t>
            </a:r>
            <a:endParaRPr lang="fa-IR" sz="20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محل اصلی عمل در عملهایی که دو برش جراحی دارند مانند محل قفسه سینه در عمل بای پس قلب</a:t>
            </a: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endParaRPr lang="fa-IR" sz="8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ثانویه </a:t>
            </a:r>
            <a:r>
              <a:rPr lang="en-US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(Secondary)</a:t>
            </a: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lvl="1"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محل برش ثانویه یا دهنده، در </a:t>
            </a:r>
            <a:r>
              <a:rPr lang="fa-I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عملهایی که دو برش جراحی دارند مانند محل </a:t>
            </a:r>
            <a:r>
              <a:rPr lang="fa-I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پا در </a:t>
            </a:r>
            <a:r>
              <a:rPr lang="fa-I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عمل بای پس قلب</a:t>
            </a:r>
            <a:endParaRPr lang="fa-IR" sz="20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endParaRPr lang="fa-IR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 rtl="1">
              <a:lnSpc>
                <a:spcPct val="115000"/>
              </a:lnSpc>
              <a:spcAft>
                <a:spcPts val="1000"/>
              </a:spcAft>
            </a:pPr>
            <a:endParaRPr lang="fa-IR" sz="2000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endParaRPr lang="en-US" sz="24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28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52400"/>
            <a:ext cx="7772400" cy="990600"/>
          </a:xfrm>
        </p:spPr>
        <p:txBody>
          <a:bodyPr>
            <a:normAutofit/>
          </a:bodyPr>
          <a:lstStyle/>
          <a:p>
            <a:pPr algn="ctr" rtl="1"/>
            <a:r>
              <a:rPr lang="fa-IR" sz="31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عفونتهای وابسته به ابزار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a-IR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Device-associated infections (DAIs)</a:t>
            </a:r>
            <a:endParaRPr lang="en-US" sz="2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Armin\Desktop\PICs\central_venous_catheter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45" y="1953528"/>
            <a:ext cx="2765323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rmin\Desktop\PICs\CLAB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6" y="2982228"/>
            <a:ext cx="2209800" cy="163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rmin\Desktop\PICs\Ventila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722" y="3259550"/>
            <a:ext cx="15716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rmin\Desktop\PICs\T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44" y="4831175"/>
            <a:ext cx="1420705" cy="142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rmin\Desktop\PICs\vap-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47" y="5074216"/>
            <a:ext cx="2347772" cy="13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rmin\Desktop\PICs\U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87795"/>
            <a:ext cx="1828800" cy="137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rmin\Desktop\PICs\CAUT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752" y="2971800"/>
            <a:ext cx="2243848" cy="168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419600" y="1600200"/>
            <a:ext cx="0" cy="2238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562100" y="3839168"/>
            <a:ext cx="2857500" cy="1113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19600" y="3839168"/>
            <a:ext cx="3179324" cy="1255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-13982" y="1259930"/>
            <a:ext cx="4433581" cy="68053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1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CLA-BSI</a:t>
            </a:r>
          </a:p>
          <a:p>
            <a:pPr algn="ctr" rtl="1"/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Central Line associated </a:t>
            </a:r>
            <a:r>
              <a:rPr lang="en-US" sz="1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loodstream Infection</a:t>
            </a: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1998" y="1234965"/>
            <a:ext cx="4433581" cy="68053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1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CA-UTI</a:t>
            </a:r>
          </a:p>
          <a:p>
            <a:pPr algn="ctr" rtl="1"/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Catheter associated Urinary Tract Infection</a:t>
            </a: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286033" y="6177461"/>
            <a:ext cx="4433581" cy="68053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1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VAP</a:t>
            </a:r>
          </a:p>
          <a:p>
            <a:pPr algn="ctr" rtl="1"/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Ventilator Associated Pneumonia</a:t>
            </a: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424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077200" cy="990600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SIP/SIS: </a:t>
            </a:r>
            <a:r>
              <a:rPr lang="en-US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Superficial 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Incisional </a:t>
            </a:r>
            <a:r>
              <a:rPr lang="en-US" sz="1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Primary/Secondary</a:t>
            </a:r>
            <a:r>
              <a:rPr lang="en-US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SSI</a:t>
            </a:r>
            <a:br>
              <a:rPr lang="en-US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a-I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عفونت سطحی برش جراحی </a:t>
            </a:r>
            <a:r>
              <a:rPr lang="fa-IR" sz="1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اولیه یا ثانویه</a:t>
            </a:r>
            <a:endParaRPr lang="en-US" sz="14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4724400"/>
          </a:xfrm>
        </p:spPr>
        <p:txBody>
          <a:bodyPr/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عفونت طی 30 روز از عمل اتفاق بیفتد </a:t>
            </a:r>
            <a:r>
              <a:rPr lang="fa-IR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عفونت فقط پوست و زیرجلد را درگیر کرده باشد  </a:t>
            </a:r>
            <a:r>
              <a:rPr lang="fa-IR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یکی از موارد زیر:</a:t>
            </a:r>
            <a:endParaRPr lang="en-US" sz="20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fa-IR" sz="16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ترشح چرکی </a:t>
            </a:r>
            <a:r>
              <a:rPr lang="fa-IR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از سطح برش جراحی</a:t>
            </a:r>
            <a:endParaRPr lang="en-US" sz="16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fa-IR" sz="16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کشت مثبت </a:t>
            </a:r>
            <a:r>
              <a:rPr lang="fa-IR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از بافت یا مایعی که به طریقه ی آسپتیک از محل برش سطحی گرفته شده</a:t>
            </a:r>
            <a:endParaRPr lang="en-US" sz="16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r" rtl="1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fa-I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روشهای میکروبشناسی غیر از کشت هم قابل قبول هست.</a:t>
            </a:r>
          </a:p>
          <a:p>
            <a:pPr lvl="2" algn="r" rtl="1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fa-IR" sz="12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هدف از کشت باید تشخیصی-درمانی باشد. کشت صرفا با هدف مراقبت فعال قابل قبول نیست.</a:t>
            </a:r>
          </a:p>
          <a:p>
            <a:pPr lvl="2" algn="r" rtl="1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endParaRPr lang="en-US" sz="8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 rtl="1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fa-IR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برش سطحی توسط جراح </a:t>
            </a:r>
            <a:r>
              <a:rPr lang="fa-IR" sz="16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باز</a:t>
            </a:r>
            <a:r>
              <a:rPr lang="fa-IR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گردد </a:t>
            </a:r>
            <a:r>
              <a:rPr lang="fa-IR" sz="16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fa-IR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بیمار یکی از </a:t>
            </a:r>
            <a:r>
              <a:rPr lang="fa-IR" sz="16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علائم موضعی </a:t>
            </a:r>
            <a:r>
              <a:rPr lang="fa-IR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زیر را داشته باشد: درد یا تندرنس موضعی، تورم موضعی، قرمزی یا گرمی</a:t>
            </a:r>
          </a:p>
          <a:p>
            <a:pPr lvl="2" algn="just" rtl="1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fa-I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اگر کشت انجام نشده باشد قابل قبول است، ولی اگر انجام شده و منفی بوده این معیار قابل قبول نیست.</a:t>
            </a:r>
          </a:p>
          <a:p>
            <a:pPr lvl="2" algn="just" rtl="1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endParaRPr lang="en-US" sz="8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 rtl="1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fa-IR" sz="16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تشخیص</a:t>
            </a:r>
            <a:r>
              <a:rPr lang="fa-IR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عفونت برش سطحی جراحی توسط پزشک معالج، یا جراح</a:t>
            </a: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65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7620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DIP/DIS</a:t>
            </a:r>
            <a:r>
              <a:rPr lang="en-US" sz="24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Deep </a:t>
            </a:r>
            <a:r>
              <a:rPr lang="en-US" sz="24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Incisional 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Primary/Secondary</a:t>
            </a:r>
            <a:r>
              <a:rPr lang="en-US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SSI</a:t>
            </a:r>
            <a:r>
              <a:rPr lang="en-US" sz="24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a-IR" sz="24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عفونت </a:t>
            </a:r>
            <a:r>
              <a:rPr lang="fa-I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عمقی </a:t>
            </a:r>
            <a:r>
              <a:rPr lang="fa-IR" sz="24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برش جراحی </a:t>
            </a:r>
            <a:r>
              <a:rPr lang="fa-IR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اولیه یا ثانویه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endParaRPr lang="en-US" sz="24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بسته به نوع عمل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، عفونت طی 30 یا 90 روز از تاریخ عمل اتفاق بیفتد </a:t>
            </a:r>
            <a:r>
              <a:rPr lang="fa-IR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بافت نرم عمق برش جراحی (مثلا فاسیا و لایه عضلانی) درگیر باشد  </a:t>
            </a:r>
            <a:r>
              <a:rPr lang="fa-IR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یکی از موارد زیر:</a:t>
            </a:r>
            <a:endParaRPr lang="en-US" sz="20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r" rtl="1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fa-IR" sz="16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ترشح چرکی </a:t>
            </a:r>
            <a:r>
              <a:rPr lang="fa-IR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از عمق برش جراحی</a:t>
            </a:r>
            <a:endParaRPr lang="en-US" sz="16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just" rtl="1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fa-IR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عمق برش خودبخود </a:t>
            </a:r>
            <a:r>
              <a:rPr lang="fa-IR" sz="16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باز شود </a:t>
            </a:r>
            <a:r>
              <a:rPr lang="fa-IR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 یا توسط جراح باز گردد، </a:t>
            </a:r>
            <a:r>
              <a:rPr lang="fa-IR" sz="16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fa-IR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بیمار یکی از این موارد را داشته باشد: تب، درد یا تندرنس موضعی</a:t>
            </a:r>
          </a:p>
          <a:p>
            <a:pPr lvl="3" algn="just" rtl="1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fa-I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کشت، مثبت باشد یا انجام نشده باشد (کشت منفی قابل قبول نیست)</a:t>
            </a:r>
            <a:endParaRPr lang="en-US" sz="14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just" rtl="1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fa-IR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آبسه یا سایر </a:t>
            </a:r>
            <a:r>
              <a:rPr lang="fa-IR" sz="16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شواهد عفونت عمق </a:t>
            </a:r>
            <a:r>
              <a:rPr lang="fa-IR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برش جراحی در معاینه مستقیم، در حین عمل، یا هیستوپاتولوژی، و یا تصویربرداری</a:t>
            </a:r>
            <a:endParaRPr lang="en-US" sz="16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8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"/>
            <a:ext cx="5545597" cy="6858000"/>
          </a:xfrm>
        </p:spPr>
      </p:pic>
    </p:spTree>
    <p:extLst>
      <p:ext uri="{BB962C8B-B14F-4D97-AF65-F5344CB8AC3E}">
        <p14:creationId xmlns:p14="http://schemas.microsoft.com/office/powerpoint/2010/main" val="31307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7620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Organ/Space SSI</a:t>
            </a:r>
            <a:br>
              <a:rPr lang="en-US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a-I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عفونت فضا یا ارگان خاص متعاقب عمل جراحی</a:t>
            </a:r>
            <a:endParaRPr lang="en-US" sz="20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endParaRPr lang="en-US" sz="8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بسته به نوع عمل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، عفونت طی 30 یا 90 روز از تاریخ عمل اتفاق بیفتد </a:t>
            </a:r>
            <a:r>
              <a:rPr lang="fa-IR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عفونت هر قسمتی از بدن (غیر از پوست، فاسیا و لایه عضلانی) را درگیر کرده باشد  </a:t>
            </a:r>
            <a:r>
              <a:rPr lang="fa-IR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یکی از موارد زیر:</a:t>
            </a:r>
            <a:endParaRPr lang="en-US" sz="20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fa-IR" sz="16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ترشح چرکی </a:t>
            </a:r>
            <a:r>
              <a:rPr lang="fa-IR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از درن که در ارگان یا فضای خاص قرار داده شده است</a:t>
            </a:r>
            <a:endParaRPr lang="en-US" sz="16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fa-IR" sz="16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کشت مثبت </a:t>
            </a:r>
            <a:r>
              <a:rPr lang="fa-IR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از بافت یا مایعی که به طریقه آسپتیک از ارگان یا فضای خاص گرفته شده</a:t>
            </a:r>
            <a:endParaRPr lang="en-US" sz="16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fa-IR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آبسه یا سایر </a:t>
            </a:r>
            <a:r>
              <a:rPr lang="fa-IR" sz="16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شواهد عفونت ارگان </a:t>
            </a:r>
            <a:r>
              <a:rPr lang="fa-IR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یا فضای خاص در معاینه مستقیم، در حین عمل، یا هیستوپاتولوژی، و یا تصویربرداری</a:t>
            </a:r>
          </a:p>
          <a:p>
            <a:pPr marL="457200" lvl="1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-----------------------------------------------------------------------------------------------</a:t>
            </a:r>
            <a:endParaRPr lang="fa-I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1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sz="1600" b="1" dirty="0" smtClean="0">
                <a:solidFill>
                  <a:srgbClr val="00B05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نکته: زمانیکه عفونت ارگان با عفونتهای برش جراحی همزمان وجود دارد، عفونت عمقی تر گزارش می شود.</a:t>
            </a:r>
          </a:p>
        </p:txBody>
      </p:sp>
    </p:spTree>
    <p:extLst>
      <p:ext uri="{BB962C8B-B14F-4D97-AF65-F5344CB8AC3E}">
        <p14:creationId xmlns:p14="http://schemas.microsoft.com/office/powerpoint/2010/main" val="30978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628"/>
            <a:ext cx="9144000" cy="519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0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563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بیمار آقای 25 ساله که با تشخیص آپاندیسیت پرفوره در تاریخ 1 فروردین تحت عمل جراحی قرار میگیرد. بیمار چند روز بعد از عمل با حال عمومی خوب و آنتی بیوتیک خوراکی سیپروفلوکساسین + مترونیدازول مرخص میشود. وی در تاریخ 21 فروردین با قرمزی و ترشح از محل عمل مراجعه می کند، ترشحات سبزرنگ هست. جراح در اتاق عمل بخیه ها را باز و زخم را شستشو میدهد، نمونه کشت ارسال میشود. برآورد از عمق عفونت: عمیق بوده ولی وارد حفره شکم و پریتوئن نشده است.</a:t>
            </a:r>
          </a:p>
          <a:p>
            <a:pPr marL="0" indent="0" algn="r" rtl="1">
              <a:buNone/>
            </a:pP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نتیجه کشت: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MRSA</a:t>
            </a:r>
            <a:endParaRPr lang="fa-I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 rtl="1">
              <a:buNone/>
            </a:pPr>
            <a:r>
              <a:rPr lang="fa-I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سئوال:</a:t>
            </a:r>
          </a:p>
          <a:p>
            <a:pPr marL="0" indent="0" algn="r" rtl="1">
              <a:buNone/>
            </a:pP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آیا عفونت بیمارستانی هست یا خیر؟ اگر هست، کد عفونت؟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096000" cy="6872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1443860"/>
            <a:ext cx="457200" cy="228600"/>
          </a:xfrm>
        </p:spPr>
        <p:txBody>
          <a:bodyPr/>
          <a:lstStyle/>
          <a:p>
            <a:r>
              <a:rPr lang="fa-IR" sz="1200" dirty="0" smtClean="0">
                <a:solidFill>
                  <a:srgbClr val="FF0000"/>
                </a:solidFill>
              </a:rPr>
              <a:t>20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6172200" y="1443860"/>
            <a:ext cx="304800" cy="22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a-IR" sz="1200" dirty="0" smtClean="0">
                <a:solidFill>
                  <a:srgbClr val="FF0000"/>
                </a:solidFill>
              </a:rPr>
              <a:t>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gray">
          <a:xfrm>
            <a:off x="5715000" y="1443860"/>
            <a:ext cx="304800" cy="22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a-IR" sz="1200" dirty="0" smtClean="0">
                <a:solidFill>
                  <a:srgbClr val="FF0000"/>
                </a:solidFill>
              </a:rPr>
              <a:t>-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gray">
          <a:xfrm>
            <a:off x="5181600" y="1443860"/>
            <a:ext cx="304800" cy="22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a-IR" sz="1200" dirty="0" smtClean="0">
                <a:solidFill>
                  <a:srgbClr val="FF0000"/>
                </a:solidFill>
              </a:rPr>
              <a:t>-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gray">
          <a:xfrm>
            <a:off x="4648200" y="1443860"/>
            <a:ext cx="304800" cy="22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a-IR" sz="1200" dirty="0">
                <a:solidFill>
                  <a:srgbClr val="FF0000"/>
                </a:solidFill>
              </a:rPr>
              <a:t>9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gray">
          <a:xfrm>
            <a:off x="4114800" y="1443859"/>
            <a:ext cx="304800" cy="22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a-IR" sz="1200" dirty="0" smtClean="0">
                <a:solidFill>
                  <a:srgbClr val="FF0000"/>
                </a:solidFill>
              </a:rPr>
              <a:t>-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gray">
          <a:xfrm>
            <a:off x="3657600" y="1443858"/>
            <a:ext cx="304800" cy="22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a-IR" sz="1200" dirty="0" smtClean="0">
                <a:solidFill>
                  <a:srgbClr val="FF0000"/>
                </a:solidFill>
              </a:rPr>
              <a:t>-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gray">
          <a:xfrm>
            <a:off x="3112718" y="1443857"/>
            <a:ext cx="468682" cy="22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a-IR" sz="1200" dirty="0" smtClean="0">
                <a:solidFill>
                  <a:srgbClr val="FF0000"/>
                </a:solidFill>
              </a:rPr>
              <a:t>17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gray">
          <a:xfrm>
            <a:off x="2667000" y="1443860"/>
            <a:ext cx="304800" cy="22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a-IR" sz="1200" dirty="0" smtClean="0">
                <a:solidFill>
                  <a:srgbClr val="FF0000"/>
                </a:solidFill>
              </a:rPr>
              <a:t>-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gray">
          <a:xfrm>
            <a:off x="2209800" y="1443856"/>
            <a:ext cx="304800" cy="22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a-IR" sz="1200" dirty="0" smtClean="0">
                <a:solidFill>
                  <a:srgbClr val="FF0000"/>
                </a:solidFill>
              </a:rPr>
              <a:t>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gray">
          <a:xfrm>
            <a:off x="1752600" y="1443855"/>
            <a:ext cx="304800" cy="22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a-IR" sz="1200" dirty="0" smtClean="0">
                <a:solidFill>
                  <a:srgbClr val="FF0000"/>
                </a:solidFill>
              </a:rPr>
              <a:t>-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 bwMode="gray">
          <a:xfrm>
            <a:off x="6705600" y="1595497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a-IR" sz="1200" dirty="0" smtClean="0">
                <a:solidFill>
                  <a:srgbClr val="FF0000"/>
                </a:solidFill>
              </a:rPr>
              <a:t>20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 bwMode="gray">
          <a:xfrm>
            <a:off x="6172200" y="1595497"/>
            <a:ext cx="304800" cy="22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a-IR" sz="1200" dirty="0" smtClean="0">
                <a:solidFill>
                  <a:srgbClr val="FF0000"/>
                </a:solidFill>
              </a:rPr>
              <a:t>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 bwMode="gray">
          <a:xfrm>
            <a:off x="5715000" y="1595497"/>
            <a:ext cx="304800" cy="22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a-IR" sz="1200" dirty="0" smtClean="0">
                <a:solidFill>
                  <a:srgbClr val="FF0000"/>
                </a:solidFill>
              </a:rPr>
              <a:t>1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 bwMode="gray">
          <a:xfrm>
            <a:off x="5181600" y="1595497"/>
            <a:ext cx="304800" cy="22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a-IR" sz="1200" dirty="0" smtClean="0">
                <a:solidFill>
                  <a:srgbClr val="FF0000"/>
                </a:solidFill>
              </a:rPr>
              <a:t>-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 bwMode="gray">
          <a:xfrm>
            <a:off x="4572000" y="1595498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a-IR" sz="1200" dirty="0" smtClean="0">
                <a:solidFill>
                  <a:srgbClr val="FF0000"/>
                </a:solidFill>
              </a:rPr>
              <a:t>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gray">
          <a:xfrm>
            <a:off x="4114800" y="1595496"/>
            <a:ext cx="304800" cy="22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a-IR" sz="1200" dirty="0" smtClean="0">
                <a:solidFill>
                  <a:srgbClr val="FF0000"/>
                </a:solidFill>
              </a:rPr>
              <a:t>-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 bwMode="gray">
          <a:xfrm>
            <a:off x="3657600" y="1595496"/>
            <a:ext cx="304800" cy="22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a-IR" sz="1200" dirty="0" smtClean="0">
                <a:solidFill>
                  <a:srgbClr val="FF0000"/>
                </a:solidFill>
              </a:rPr>
              <a:t>-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 bwMode="gray">
          <a:xfrm>
            <a:off x="3112718" y="1595494"/>
            <a:ext cx="468682" cy="22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a-IR" sz="1200" dirty="0" smtClean="0">
                <a:solidFill>
                  <a:srgbClr val="FF0000"/>
                </a:solidFill>
              </a:rPr>
              <a:t>15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 bwMode="gray">
          <a:xfrm>
            <a:off x="2667000" y="1595497"/>
            <a:ext cx="304800" cy="22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a-IR" sz="1200" dirty="0" smtClean="0">
                <a:solidFill>
                  <a:srgbClr val="FF0000"/>
                </a:solidFill>
              </a:rPr>
              <a:t>-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 bwMode="gray">
          <a:xfrm>
            <a:off x="2209800" y="1595493"/>
            <a:ext cx="304800" cy="22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a-IR" sz="1200" dirty="0" smtClean="0">
                <a:solidFill>
                  <a:srgbClr val="FF0000"/>
                </a:solidFill>
              </a:rPr>
              <a:t>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 bwMode="gray">
          <a:xfrm>
            <a:off x="1752600" y="1595492"/>
            <a:ext cx="304800" cy="22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a-IR" sz="1200" dirty="0" smtClean="0">
                <a:solidFill>
                  <a:srgbClr val="FF0000"/>
                </a:solidFill>
              </a:rPr>
              <a:t>1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 bwMode="gray">
          <a:xfrm>
            <a:off x="6654800" y="6290735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a-IR" sz="1000" dirty="0" smtClean="0">
                <a:solidFill>
                  <a:srgbClr val="FF0000"/>
                </a:solidFill>
              </a:rPr>
              <a:t>600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 bwMode="gray">
          <a:xfrm>
            <a:off x="6121400" y="6290735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a-IR" sz="1000" dirty="0" smtClean="0">
                <a:solidFill>
                  <a:srgbClr val="FF0000"/>
                </a:solidFill>
              </a:rPr>
              <a:t>83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 bwMode="gray">
          <a:xfrm>
            <a:off x="5588000" y="6290735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a-IR" sz="1000" dirty="0" smtClean="0">
                <a:solidFill>
                  <a:srgbClr val="FF0000"/>
                </a:solidFill>
              </a:rPr>
              <a:t>9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 bwMode="gray">
          <a:xfrm>
            <a:off x="5130800" y="6290735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a-IR" sz="1000" dirty="0" smtClean="0">
                <a:solidFill>
                  <a:srgbClr val="FF0000"/>
                </a:solidFill>
              </a:rPr>
              <a:t>0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 bwMode="gray">
          <a:xfrm>
            <a:off x="4597400" y="6290735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a-IR" sz="1000" dirty="0" smtClean="0">
                <a:solidFill>
                  <a:srgbClr val="FF0000"/>
                </a:solidFill>
              </a:rPr>
              <a:t>320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 bwMode="gray">
          <a:xfrm>
            <a:off x="4064000" y="6290735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a-IR" sz="1000" dirty="0" smtClean="0">
                <a:solidFill>
                  <a:srgbClr val="FF0000"/>
                </a:solidFill>
              </a:rPr>
              <a:t>0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 bwMode="gray">
          <a:xfrm>
            <a:off x="3530600" y="6290735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a-IR" sz="1000" dirty="0" smtClean="0">
                <a:solidFill>
                  <a:srgbClr val="FF0000"/>
                </a:solidFill>
              </a:rPr>
              <a:t>0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 bwMode="gray">
          <a:xfrm>
            <a:off x="3073400" y="6282269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a-IR" sz="1000" dirty="0" smtClean="0">
                <a:solidFill>
                  <a:srgbClr val="FF0000"/>
                </a:solidFill>
              </a:rPr>
              <a:t>435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 bwMode="gray">
          <a:xfrm>
            <a:off x="2565400" y="6290735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a-IR" sz="1000" dirty="0" smtClean="0">
                <a:solidFill>
                  <a:srgbClr val="FF0000"/>
                </a:solidFill>
              </a:rPr>
              <a:t>0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 bwMode="gray">
          <a:xfrm>
            <a:off x="2159000" y="6282269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a-IR" sz="1000" dirty="0" smtClean="0">
                <a:solidFill>
                  <a:srgbClr val="FF0000"/>
                </a:solidFill>
              </a:rPr>
              <a:t>165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 bwMode="gray">
          <a:xfrm>
            <a:off x="1701800" y="6278036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a-IR" sz="1000" dirty="0" smtClean="0">
                <a:solidFill>
                  <a:srgbClr val="FF0000"/>
                </a:solidFill>
              </a:rPr>
              <a:t>111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3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181100"/>
            <a:ext cx="70675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6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563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214438"/>
            <a:ext cx="713422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44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563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990600"/>
            <a:ext cx="676275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09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1524000"/>
          </a:xfrm>
        </p:spPr>
        <p:txBody>
          <a:bodyPr/>
          <a:lstStyle/>
          <a:p>
            <a:pPr algn="ctr"/>
            <a:r>
              <a:rPr lang="en-US" dirty="0" smtClean="0"/>
              <a:t>CDC/NHSN</a:t>
            </a:r>
            <a:br>
              <a:rPr lang="en-US" dirty="0" smtClean="0"/>
            </a:br>
            <a:r>
              <a:rPr lang="en-US" sz="2000" dirty="0" smtClean="0"/>
              <a:t>Centers for Disease Control and Prevention</a:t>
            </a:r>
            <a:br>
              <a:rPr lang="en-US" sz="2000" dirty="0" smtClean="0"/>
            </a:br>
            <a:r>
              <a:rPr lang="en-US" sz="2000" dirty="0" smtClean="0"/>
              <a:t>National Healthcare Safety Network</a:t>
            </a:r>
            <a:endParaRPr lang="en-US" sz="2000" dirty="0"/>
          </a:p>
        </p:txBody>
      </p:sp>
      <p:pic>
        <p:nvPicPr>
          <p:cNvPr id="4" name="Picture 2" descr="C:\Users\Armin\Desktop\PICs\cdc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8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min\Desktop\ThankYou\tashko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2" y="201666"/>
            <a:ext cx="8769927" cy="647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6694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86" y="28942"/>
            <a:ext cx="5835532" cy="682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6559" y="106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لیست کدهای عفونت ها</a:t>
            </a:r>
          </a:p>
          <a:p>
            <a:pPr algn="ctr" rtl="1"/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CDC/NHSN 2016</a:t>
            </a:r>
            <a:endParaRPr lang="en-US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77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93" y="1511249"/>
            <a:ext cx="4652682" cy="527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69" y="1066801"/>
            <a:ext cx="4370331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38" y="753855"/>
            <a:ext cx="3870188" cy="518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532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5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563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VAE (Ventilator-Associated Event)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338" name="Picture 2" descr="E:\ARASH\PICs\Used\Ventilat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2362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E:\ARASH\PICs\vap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38400"/>
            <a:ext cx="27432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8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5237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40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3581400" cy="54864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PNEU: Pneumonia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fa-IR" dirty="0" smtClean="0">
                <a:solidFill>
                  <a:schemeClr val="tx1"/>
                </a:solidFill>
              </a:rPr>
              <a:t/>
            </a:r>
            <a:br>
              <a:rPr lang="fa-IR" dirty="0" smtClean="0">
                <a:solidFill>
                  <a:schemeClr val="tx1"/>
                </a:solidFill>
              </a:rPr>
            </a:br>
            <a:r>
              <a:rPr lang="fa-IR" dirty="0">
                <a:solidFill>
                  <a:schemeClr val="tx1"/>
                </a:solidFill>
              </a:rPr>
              <a:t/>
            </a:r>
            <a:br>
              <a:rPr lang="fa-IR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PNU1: </a:t>
            </a:r>
            <a:r>
              <a:rPr lang="fa-IR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پنومونی بالینی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PNU2:</a:t>
            </a:r>
            <a:r>
              <a:rPr lang="fa-IR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با میکروب مشخص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PNU3:</a:t>
            </a:r>
            <a:r>
              <a:rPr lang="fa-IR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در نقص ایمنی</a:t>
            </a:r>
            <a:br>
              <a:rPr lang="fa-IR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a-IR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fa-IR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a-IR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fa-IR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a-IR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fa-IR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a-IR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fa-IR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a-IR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fa-IR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a-IR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fa-IR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a-IR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fa-IR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a-IR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fa-IR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64" y="76200"/>
            <a:ext cx="4881636" cy="67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db2004212g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1909</Words>
  <Application>Microsoft Office PowerPoint</Application>
  <PresentationFormat>On-screen Show (4:3)</PresentationFormat>
  <Paragraphs>283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Arial</vt:lpstr>
      <vt:lpstr>Arial Black</vt:lpstr>
      <vt:lpstr>Calibri</vt:lpstr>
      <vt:lpstr>Franklin Gothic Book</vt:lpstr>
      <vt:lpstr>Perpetua</vt:lpstr>
      <vt:lpstr>Tahoma</vt:lpstr>
      <vt:lpstr>Wingdings</vt:lpstr>
      <vt:lpstr>Wingdings 2</vt:lpstr>
      <vt:lpstr>Office Theme</vt:lpstr>
      <vt:lpstr>cdb2004212gl</vt:lpstr>
      <vt:lpstr>Equity</vt:lpstr>
      <vt:lpstr>1_Equity</vt:lpstr>
      <vt:lpstr>1_Custom Design</vt:lpstr>
      <vt:lpstr>تعاریف عفونت های مرتبط با مراقبت های بهداشتی    </vt:lpstr>
      <vt:lpstr>عفونت های مرتبط با مراقبت های بهداشتی  Healthcare-associated Infections (HAIs)</vt:lpstr>
      <vt:lpstr>عفونتهای وابسته به ابزار  Device-associated infections (DAIs)</vt:lpstr>
      <vt:lpstr>CDC/NHSN Centers for Disease Control and Prevention National Healthcare Safety Network</vt:lpstr>
      <vt:lpstr>PowerPoint Presentation</vt:lpstr>
      <vt:lpstr>PowerPoint Presentation</vt:lpstr>
      <vt:lpstr>VAE (Ventilator-Associated Event)</vt:lpstr>
      <vt:lpstr>PowerPoint Presentation</vt:lpstr>
      <vt:lpstr>PNEU: Pneumonia    PNU1: پنومونی بالینی PNU2: با میکروب مشخص PNU3:در نقص ایمنی         </vt:lpstr>
      <vt:lpstr>CASE</vt:lpstr>
      <vt:lpstr>PowerPoint Presentation</vt:lpstr>
      <vt:lpstr>کدام کد (VAC/IVAC/PVAP) و تاریخ؟</vt:lpstr>
      <vt:lpstr>UTI (Urinary Tract Infection) عفونت ادراری</vt:lpstr>
      <vt:lpstr>PowerPoint Presentation</vt:lpstr>
      <vt:lpstr>SUTI (Symptomatic UTI) عفونت علامتدار مجاری ادراری:</vt:lpstr>
      <vt:lpstr>SUTI (Symptomatic UTI) عفونت علامتدار مجاری ادراری:</vt:lpstr>
      <vt:lpstr>SUTI (Symptomatic UTI) عفونت علامتدار مجاری ادراری:</vt:lpstr>
      <vt:lpstr>ABUTI (Asymptomatic Bacteremic UTI)  عفونت باکترمیک بدون علامت ادراری</vt:lpstr>
      <vt:lpstr>USI Urinary System Infection (kidney, bladder, etc)سایر عفونتهای دستگاه ادراری </vt:lpstr>
      <vt:lpstr>CASE</vt:lpstr>
      <vt:lpstr>CASE</vt:lpstr>
      <vt:lpstr>عفونت جریان خون BSI (Bloodstream Infection)</vt:lpstr>
      <vt:lpstr>LCBI (Laboratory-Confirmed Bloodstream Infection)  عفونت جریان خون تایید شده آزمایشگاهی</vt:lpstr>
      <vt:lpstr>MBI-LCBI (Mucosal Barrier Injury LCBI)  عفونت جریان خون بعلت آسیب مخاطی</vt:lpstr>
      <vt:lpstr>CA-BSI (Catheter-Associated BSI)</vt:lpstr>
      <vt:lpstr>نکته</vt:lpstr>
      <vt:lpstr>CASE</vt:lpstr>
      <vt:lpstr>SSI (Surgical Site Infection) عفونت محل عمل جراحی</vt:lpstr>
      <vt:lpstr>Incisional Primary/Secondary برش جراحی اولیه یا ثانویه</vt:lpstr>
      <vt:lpstr>SIP/SIS: Superficial Incisional Primary/Secondary SSI عفونت سطحی برش جراحی اولیه یا ثانویه</vt:lpstr>
      <vt:lpstr>DIP/DIS: Deep Incisional Primary/Secondary SSI عفونت عمقی برش جراحی اولیه یا ثانویه</vt:lpstr>
      <vt:lpstr>PowerPoint Presentation</vt:lpstr>
      <vt:lpstr>Organ/Space SSI عفونت فضا یا ارگان خاص متعاقب عمل جراحی</vt:lpstr>
      <vt:lpstr>PowerPoint Presentation</vt:lpstr>
      <vt:lpstr>CASE</vt:lpstr>
      <vt:lpstr>20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Armin</dc:creator>
  <cp:lastModifiedBy>Sina</cp:lastModifiedBy>
  <cp:revision>327</cp:revision>
  <dcterms:created xsi:type="dcterms:W3CDTF">2006-08-16T00:00:00Z</dcterms:created>
  <dcterms:modified xsi:type="dcterms:W3CDTF">2019-02-10T07:12:52Z</dcterms:modified>
</cp:coreProperties>
</file>